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Playfair Displ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bold.fntdata"/><Relationship Id="rId22" Type="http://schemas.openxmlformats.org/officeDocument/2006/relationships/font" Target="fonts/PlayfairDisplay-boldItalic.fntdata"/><Relationship Id="rId21" Type="http://schemas.openxmlformats.org/officeDocument/2006/relationships/font" Target="fonts/PlayfairDispl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PlayfairDisplay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d4e0f2158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d4e0f2158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d4e0f2158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d4e0f2158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d4e0f2158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d4e0f2158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d4e0f2158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d4e0f2158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d4e0f2158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d4e0f2158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d4e0f2158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d4e0f2158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d4e0f2158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d4e0f2158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d4e0f2158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d4e0f2158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d4e0f2158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d4e0f2158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d4e0f2158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d4e0f2158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d4e0f2158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d4e0f2158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d4e0f2158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d4e0f2158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d4e0f2158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d4e0f2158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slide" Target="/ppt/slides/slide11.xml"/><Relationship Id="rId10" Type="http://schemas.openxmlformats.org/officeDocument/2006/relationships/slide" Target="/ppt/slides/slide10.xml"/><Relationship Id="rId13" Type="http://schemas.openxmlformats.org/officeDocument/2006/relationships/slide" Target="/ppt/slides/slide13.xml"/><Relationship Id="rId12" Type="http://schemas.openxmlformats.org/officeDocument/2006/relationships/slide" Target="/ppt/slides/slide1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9" Type="http://schemas.openxmlformats.org/officeDocument/2006/relationships/slide" Target="/ppt/slides/slide9.xml"/><Relationship Id="rId14" Type="http://schemas.openxmlformats.org/officeDocument/2006/relationships/slide" Target="/ppt/slides/slide14.xml"/><Relationship Id="rId5" Type="http://schemas.openxmlformats.org/officeDocument/2006/relationships/slide" Target="/ppt/slides/slide5.xml"/><Relationship Id="rId6" Type="http://schemas.openxmlformats.org/officeDocument/2006/relationships/slide" Target="/ppt/slides/slide6.xml"/><Relationship Id="rId7" Type="http://schemas.openxmlformats.org/officeDocument/2006/relationships/slide" Target="/ppt/slides/slide7.xml"/><Relationship Id="rId8" Type="http://schemas.openxmlformats.org/officeDocument/2006/relationships/slide" Target="/ppt/slides/slide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Nieuwe reglementen 2019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Scheidsrechters &amp; spelers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Spelhervatting na doelpunt</a:t>
            </a:r>
            <a:endParaRPr/>
          </a:p>
        </p:txBody>
      </p:sp>
      <p:sp>
        <p:nvSpPr>
          <p:cNvPr id="122" name="Google Shape;122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Scorende team zo snel mogelijk naar eigen speelhelft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Bewust vertraagd = GROEN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Herstart als minstens 3 spelers terug zijn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Stil liggen, in het midden, bal presenteren</a:t>
            </a:r>
            <a:endParaRPr/>
          </a:p>
        </p:txBody>
      </p:sp>
      <p:sp>
        <p:nvSpPr>
          <p:cNvPr id="123" name="Google Shape;123;p22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Ongeoorloofd balbezit</a:t>
            </a:r>
            <a:endParaRPr/>
          </a:p>
        </p:txBody>
      </p:sp>
      <p:sp>
        <p:nvSpPr>
          <p:cNvPr id="129" name="Google Shape;129;p2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Bal vasthouden (om het even hoe) &amp; paddelen met 2 handen = FOUT</a:t>
            </a:r>
            <a:endParaRPr/>
          </a:p>
        </p:txBody>
      </p:sp>
      <p:sp>
        <p:nvSpPr>
          <p:cNvPr id="130" name="Google Shape;130;p2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ex “Chicken Wing”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Blokkeren shot met hand</a:t>
            </a:r>
            <a:endParaRPr/>
          </a:p>
        </p:txBody>
      </p:sp>
      <p:sp>
        <p:nvSpPr>
          <p:cNvPr id="136" name="Google Shape;136;p2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Hand of arm aanraken van persoon die shot of pass geeft van opzij of langs achter = FOUT</a:t>
            </a:r>
            <a:endParaRPr/>
          </a:p>
        </p:txBody>
      </p:sp>
      <p:sp>
        <p:nvSpPr>
          <p:cNvPr id="137" name="Google Shape;137;p24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Verstrenging regel “gevaarlijke actie met de arm”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Ongeoorloofd verplaatsen</a:t>
            </a:r>
            <a:endParaRPr/>
          </a:p>
        </p:txBody>
      </p:sp>
      <p:sp>
        <p:nvSpPr>
          <p:cNvPr id="143" name="Google Shape;143;p25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Tijdens aanval een verdediger verplaatsen</a:t>
            </a:r>
            <a:endParaRPr/>
          </a:p>
        </p:txBody>
      </p:sp>
      <p:sp>
        <p:nvSpPr>
          <p:cNvPr id="144" name="Google Shape;144;p2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Van 0,5m naar 2m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Onsportief gedrag</a:t>
            </a:r>
            <a:endParaRPr/>
          </a:p>
        </p:txBody>
      </p:sp>
      <p:sp>
        <p:nvSpPr>
          <p:cNvPr id="150" name="Google Shape;150;p26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Uitbreiding regel</a:t>
            </a:r>
            <a:endParaRPr/>
          </a:p>
        </p:txBody>
      </p:sp>
      <p:sp>
        <p:nvSpPr>
          <p:cNvPr id="151" name="Google Shape;151;p2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Valselijk voorwenden van pijn of letsel = FOUT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Inhoudstafel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3"/>
              </a:rPr>
              <a:t>GEEL Power Play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4"/>
              </a:rPr>
              <a:t>GEEL Volle 2 minuten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5"/>
              </a:rPr>
              <a:t>Schorsingen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6"/>
              </a:rPr>
              <a:t>GROEN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7"/>
              </a:rPr>
              <a:t>Penalty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8"/>
              </a:rPr>
              <a:t>Persoonlijke uitrusting</a:t>
            </a:r>
            <a:endParaRPr sz="1800"/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9"/>
              </a:rPr>
              <a:t>Aanvang wedstrijd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10"/>
              </a:rPr>
              <a:t>Spelhervatting na doelpunt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11"/>
              </a:rPr>
              <a:t>Ongeoorloofd balbezit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12"/>
              </a:rPr>
              <a:t>Blokkeren shot met hand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13"/>
              </a:rPr>
              <a:t>Ongeoorloofd verplaatsen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sz="1800" u="sng">
                <a:solidFill>
                  <a:schemeClr val="hlink"/>
                </a:solidFill>
                <a:hlinkClick action="ppaction://hlinksldjump" r:id="rId14"/>
              </a:rPr>
              <a:t>Onsportief gedrag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GEEL Power Play</a:t>
            </a:r>
            <a:endParaRPr/>
          </a:p>
        </p:txBody>
      </p:sp>
      <p:sp>
        <p:nvSpPr>
          <p:cNvPr id="73" name="Google Shape;73;p15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Gele kaart verkregen bij fout of dubbel groen.</a:t>
            </a:r>
            <a:br>
              <a:rPr lang="nl"/>
            </a:br>
            <a:r>
              <a:rPr lang="nl"/>
              <a:t>Opgelet: Uitzondering penalty</a:t>
            </a:r>
            <a:endParaRPr/>
          </a:p>
        </p:txBody>
      </p:sp>
      <p:sp>
        <p:nvSpPr>
          <p:cNvPr id="74" name="Google Shape;74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Ipv volle 2 minuten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GEEL = MAX 2 minuten van het veld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Tegenstander scoort = </a:t>
            </a:r>
            <a:r>
              <a:rPr lang="nl" u="sng"/>
              <a:t>oudste </a:t>
            </a:r>
            <a:r>
              <a:rPr lang="nl"/>
              <a:t>gele kaart </a:t>
            </a:r>
            <a:r>
              <a:rPr lang="nl"/>
              <a:t>geannuleerd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2 x GROEN = GEEL (eender welke fout)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Laatste spelminuut? GROEN = GEEL (dus geen groene maar gele kaart geven in de laatste minuut)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GEEL Volle 2 minuten</a:t>
            </a:r>
            <a:endParaRPr/>
          </a:p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Enkel bij penalty</a:t>
            </a:r>
            <a:endParaRPr/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Penalty = automatisch ook GEEL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Volle 2 minuten dient te worden uitgezeten achter de doellijn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Dus geen annulering bij doelpunt!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Schorsingen</a:t>
            </a:r>
            <a:endParaRPr/>
          </a:p>
        </p:txBody>
      </p:sp>
      <p:sp>
        <p:nvSpPr>
          <p:cNvPr id="87" name="Google Shape;87;p17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Schorsing voor volgende wedstrijd binnen een toernooi</a:t>
            </a:r>
            <a:endParaRPr/>
          </a:p>
        </p:txBody>
      </p:sp>
      <p:sp>
        <p:nvSpPr>
          <p:cNvPr id="88" name="Google Shape;88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ROOD = 1 wedstrijd geschorst (ongewijzigd)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3 x GEEL (over het hele toernooi) = 1 wedstrijd geschorst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GROEN</a:t>
            </a:r>
            <a:endParaRPr/>
          </a:p>
        </p:txBody>
      </p:sp>
      <p:sp>
        <p:nvSpPr>
          <p:cNvPr id="94" name="Google Shape;94;p18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Groene kaart, extra regel</a:t>
            </a:r>
            <a:endParaRPr/>
          </a:p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Contact met boot van speler hoekworp, doellijnworp of zijlijnworp = GROEN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MAX 3 groene kaarten per team per wedstrijd =&gt; 4de GROEN = GEEL + elke volgende = GEEL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Penalty</a:t>
            </a:r>
            <a:endParaRPr/>
          </a:p>
        </p:txBody>
      </p:sp>
      <p:sp>
        <p:nvSpPr>
          <p:cNvPr id="101" name="Google Shape;101;p1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Totaal gewijzigd t.o.v. vorig seizoen</a:t>
            </a:r>
            <a:endParaRPr/>
          </a:p>
        </p:txBody>
      </p:sp>
      <p:sp>
        <p:nvSpPr>
          <p:cNvPr id="102" name="Google Shape;102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4 meter lijn ipv 6 meter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Andere spelers achter 6m lijn - pas vertrekken bij bal verlaten hand schotter </a:t>
            </a:r>
            <a:r>
              <a:rPr lang="nl"/>
              <a:t>(zoniet = GROEN)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MET keeper (indien er keeper was bij gebeuren van fout)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Doelman ligt stil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5s tijd om shot te nemen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Penalty genomen door persoon waarop fout werkt gemaakt (of vervanger indien gekwetst)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Persoonlijke uitrusting</a:t>
            </a:r>
            <a:endParaRPr/>
          </a:p>
        </p:txBody>
      </p:sp>
      <p:sp>
        <p:nvSpPr>
          <p:cNvPr id="108" name="Google Shape;108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Zelfde kleur shirt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Mouwen helft van boven arm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Geen glibberige substanties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Geen wax op materiaal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Helm = geen contact mogelijk tussen schedel en horizontaal blad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Helm = opening max 70mm</a:t>
            </a:r>
            <a:endParaRPr/>
          </a:p>
        </p:txBody>
      </p:sp>
      <p:sp>
        <p:nvSpPr>
          <p:cNvPr id="109" name="Google Shape;109;p20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Shirts, boten &amp; paddels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Aanvang wedstrijd</a:t>
            </a:r>
            <a:endParaRPr/>
          </a:p>
        </p:txBody>
      </p:sp>
      <p:sp>
        <p:nvSpPr>
          <p:cNvPr id="115" name="Google Shape;11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1 sprinter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3 meter afstand andere spelers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Tot effectief balbezit</a:t>
            </a:r>
            <a:endParaRPr/>
          </a:p>
        </p:txBody>
      </p:sp>
      <p:sp>
        <p:nvSpPr>
          <p:cNvPr id="116" name="Google Shape;116;p21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Sprint voor de bal in het center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